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1DA664-D5F3-4048-90F1-3CD9F1C79AAC}" type="datetimeFigureOut">
              <a:rPr lang="en-US" smtClean="0"/>
              <a:t>9/16/2020</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9D9D8E0C-5360-4AAF-9608-73B330D2735E}" type="slidenum">
              <a:rPr lang="en-US" smtClean="0"/>
              <a:t>‹#›</a:t>
            </a:fld>
            <a:endParaRPr lang="en-US"/>
          </a:p>
        </p:txBody>
      </p:sp>
    </p:spTree>
    <p:extLst>
      <p:ext uri="{BB962C8B-B14F-4D97-AF65-F5344CB8AC3E}">
        <p14:creationId xmlns:p14="http://schemas.microsoft.com/office/powerpoint/2010/main" val="2287594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E1DA664-D5F3-4048-90F1-3CD9F1C79AAC}"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9D8E0C-5360-4AAF-9608-73B330D2735E}" type="slidenum">
              <a:rPr lang="en-US" smtClean="0"/>
              <a:t>‹#›</a:t>
            </a:fld>
            <a:endParaRPr lang="en-US"/>
          </a:p>
        </p:txBody>
      </p:sp>
    </p:spTree>
    <p:extLst>
      <p:ext uri="{BB962C8B-B14F-4D97-AF65-F5344CB8AC3E}">
        <p14:creationId xmlns:p14="http://schemas.microsoft.com/office/powerpoint/2010/main" val="1301977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1DA664-D5F3-4048-90F1-3CD9F1C79AAC}"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D8E0C-5360-4AAF-9608-73B330D2735E}" type="slidenum">
              <a:rPr lang="en-US" smtClean="0"/>
              <a:t>‹#›</a:t>
            </a:fld>
            <a:endParaRPr lang="en-US"/>
          </a:p>
        </p:txBody>
      </p:sp>
    </p:spTree>
    <p:extLst>
      <p:ext uri="{BB962C8B-B14F-4D97-AF65-F5344CB8AC3E}">
        <p14:creationId xmlns:p14="http://schemas.microsoft.com/office/powerpoint/2010/main" val="3892103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1DA664-D5F3-4048-90F1-3CD9F1C79AAC}"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D8E0C-5360-4AAF-9608-73B330D2735E}" type="slidenum">
              <a:rPr lang="en-US" smtClean="0"/>
              <a:t>‹#›</a:t>
            </a:fld>
            <a:endParaRPr lang="en-US"/>
          </a:p>
        </p:txBody>
      </p:sp>
    </p:spTree>
    <p:extLst>
      <p:ext uri="{BB962C8B-B14F-4D97-AF65-F5344CB8AC3E}">
        <p14:creationId xmlns:p14="http://schemas.microsoft.com/office/powerpoint/2010/main" val="2993028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1DA664-D5F3-4048-90F1-3CD9F1C79AAC}"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D8E0C-5360-4AAF-9608-73B330D2735E}" type="slidenum">
              <a:rPr lang="en-US" smtClean="0"/>
              <a:t>‹#›</a:t>
            </a:fld>
            <a:endParaRPr lang="en-US"/>
          </a:p>
        </p:txBody>
      </p:sp>
    </p:spTree>
    <p:extLst>
      <p:ext uri="{BB962C8B-B14F-4D97-AF65-F5344CB8AC3E}">
        <p14:creationId xmlns:p14="http://schemas.microsoft.com/office/powerpoint/2010/main" val="689050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1DA664-D5F3-4048-90F1-3CD9F1C79AAC}"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D8E0C-5360-4AAF-9608-73B330D2735E}" type="slidenum">
              <a:rPr lang="en-US" smtClean="0"/>
              <a:t>‹#›</a:t>
            </a:fld>
            <a:endParaRPr lang="en-US"/>
          </a:p>
        </p:txBody>
      </p:sp>
    </p:spTree>
    <p:extLst>
      <p:ext uri="{BB962C8B-B14F-4D97-AF65-F5344CB8AC3E}">
        <p14:creationId xmlns:p14="http://schemas.microsoft.com/office/powerpoint/2010/main" val="36912771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1DA664-D5F3-4048-90F1-3CD9F1C79AAC}"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D8E0C-5360-4AAF-9608-73B330D2735E}" type="slidenum">
              <a:rPr lang="en-US" smtClean="0"/>
              <a:t>‹#›</a:t>
            </a:fld>
            <a:endParaRPr lang="en-US"/>
          </a:p>
        </p:txBody>
      </p:sp>
    </p:spTree>
    <p:extLst>
      <p:ext uri="{BB962C8B-B14F-4D97-AF65-F5344CB8AC3E}">
        <p14:creationId xmlns:p14="http://schemas.microsoft.com/office/powerpoint/2010/main" val="804279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1DA664-D5F3-4048-90F1-3CD9F1C79AAC}"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D8E0C-5360-4AAF-9608-73B330D2735E}" type="slidenum">
              <a:rPr lang="en-US" smtClean="0"/>
              <a:t>‹#›</a:t>
            </a:fld>
            <a:endParaRPr lang="en-US"/>
          </a:p>
        </p:txBody>
      </p:sp>
    </p:spTree>
    <p:extLst>
      <p:ext uri="{BB962C8B-B14F-4D97-AF65-F5344CB8AC3E}">
        <p14:creationId xmlns:p14="http://schemas.microsoft.com/office/powerpoint/2010/main" val="3288368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1DA664-D5F3-4048-90F1-3CD9F1C79AAC}"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D8E0C-5360-4AAF-9608-73B330D2735E}" type="slidenum">
              <a:rPr lang="en-US" smtClean="0"/>
              <a:t>‹#›</a:t>
            </a:fld>
            <a:endParaRPr lang="en-US"/>
          </a:p>
        </p:txBody>
      </p:sp>
    </p:spTree>
    <p:extLst>
      <p:ext uri="{BB962C8B-B14F-4D97-AF65-F5344CB8AC3E}">
        <p14:creationId xmlns:p14="http://schemas.microsoft.com/office/powerpoint/2010/main" val="3920973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1DA664-D5F3-4048-90F1-3CD9F1C79AAC}"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9D9D8E0C-5360-4AAF-9608-73B330D2735E}" type="slidenum">
              <a:rPr lang="en-US" smtClean="0"/>
              <a:t>‹#›</a:t>
            </a:fld>
            <a:endParaRPr lang="en-US"/>
          </a:p>
        </p:txBody>
      </p:sp>
    </p:spTree>
    <p:extLst>
      <p:ext uri="{BB962C8B-B14F-4D97-AF65-F5344CB8AC3E}">
        <p14:creationId xmlns:p14="http://schemas.microsoft.com/office/powerpoint/2010/main" val="54803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1DA664-D5F3-4048-90F1-3CD9F1C79AAC}"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D8E0C-5360-4AAF-9608-73B330D2735E}" type="slidenum">
              <a:rPr lang="en-US" smtClean="0"/>
              <a:t>‹#›</a:t>
            </a:fld>
            <a:endParaRPr lang="en-US"/>
          </a:p>
        </p:txBody>
      </p:sp>
    </p:spTree>
    <p:extLst>
      <p:ext uri="{BB962C8B-B14F-4D97-AF65-F5344CB8AC3E}">
        <p14:creationId xmlns:p14="http://schemas.microsoft.com/office/powerpoint/2010/main" val="1480422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1DA664-D5F3-4048-90F1-3CD9F1C79AAC}"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9D8E0C-5360-4AAF-9608-73B330D2735E}" type="slidenum">
              <a:rPr lang="en-US" smtClean="0"/>
              <a:t>‹#›</a:t>
            </a:fld>
            <a:endParaRPr lang="en-US"/>
          </a:p>
        </p:txBody>
      </p:sp>
    </p:spTree>
    <p:extLst>
      <p:ext uri="{BB962C8B-B14F-4D97-AF65-F5344CB8AC3E}">
        <p14:creationId xmlns:p14="http://schemas.microsoft.com/office/powerpoint/2010/main" val="1345734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1DA664-D5F3-4048-90F1-3CD9F1C79AAC}" type="datetimeFigureOut">
              <a:rPr lang="en-US" smtClean="0"/>
              <a:t>9/16/2020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9D8E0C-5360-4AAF-9608-73B330D2735E}" type="slidenum">
              <a:rPr lang="en-US" smtClean="0"/>
              <a:t>‹#›</a:t>
            </a:fld>
            <a:endParaRPr lang="en-US"/>
          </a:p>
        </p:txBody>
      </p:sp>
    </p:spTree>
    <p:extLst>
      <p:ext uri="{BB962C8B-B14F-4D97-AF65-F5344CB8AC3E}">
        <p14:creationId xmlns:p14="http://schemas.microsoft.com/office/powerpoint/2010/main" val="3925858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E1DA664-D5F3-4048-90F1-3CD9F1C79AAC}" type="datetimeFigureOut">
              <a:rPr lang="en-US" smtClean="0"/>
              <a:t>9/16/2020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9D8E0C-5360-4AAF-9608-73B330D2735E}" type="slidenum">
              <a:rPr lang="en-US" smtClean="0"/>
              <a:t>‹#›</a:t>
            </a:fld>
            <a:endParaRPr lang="en-US"/>
          </a:p>
        </p:txBody>
      </p:sp>
    </p:spTree>
    <p:extLst>
      <p:ext uri="{BB962C8B-B14F-4D97-AF65-F5344CB8AC3E}">
        <p14:creationId xmlns:p14="http://schemas.microsoft.com/office/powerpoint/2010/main" val="2674872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1DA664-D5F3-4048-90F1-3CD9F1C79AAC}" type="datetimeFigureOut">
              <a:rPr lang="en-US" smtClean="0"/>
              <a:t>9/16/2020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9D8E0C-5360-4AAF-9608-73B330D2735E}" type="slidenum">
              <a:rPr lang="en-US" smtClean="0"/>
              <a:t>‹#›</a:t>
            </a:fld>
            <a:endParaRPr lang="en-US"/>
          </a:p>
        </p:txBody>
      </p:sp>
    </p:spTree>
    <p:extLst>
      <p:ext uri="{BB962C8B-B14F-4D97-AF65-F5344CB8AC3E}">
        <p14:creationId xmlns:p14="http://schemas.microsoft.com/office/powerpoint/2010/main" val="699984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E1DA664-D5F3-4048-90F1-3CD9F1C79AAC}"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9D8E0C-5360-4AAF-9608-73B330D2735E}" type="slidenum">
              <a:rPr lang="en-US" smtClean="0"/>
              <a:t>‹#›</a:t>
            </a:fld>
            <a:endParaRPr lang="en-US"/>
          </a:p>
        </p:txBody>
      </p:sp>
    </p:spTree>
    <p:extLst>
      <p:ext uri="{BB962C8B-B14F-4D97-AF65-F5344CB8AC3E}">
        <p14:creationId xmlns:p14="http://schemas.microsoft.com/office/powerpoint/2010/main" val="2585842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E1DA664-D5F3-4048-90F1-3CD9F1C79AAC}"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9D8E0C-5360-4AAF-9608-73B330D2735E}" type="slidenum">
              <a:rPr lang="en-US" smtClean="0"/>
              <a:t>‹#›</a:t>
            </a:fld>
            <a:endParaRPr lang="en-US"/>
          </a:p>
        </p:txBody>
      </p:sp>
    </p:spTree>
    <p:extLst>
      <p:ext uri="{BB962C8B-B14F-4D97-AF65-F5344CB8AC3E}">
        <p14:creationId xmlns:p14="http://schemas.microsoft.com/office/powerpoint/2010/main" val="1388882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E1DA664-D5F3-4048-90F1-3CD9F1C79AAC}" type="datetimeFigureOut">
              <a:rPr lang="en-US" smtClean="0"/>
              <a:t>9/16/2020</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D9D8E0C-5360-4AAF-9608-73B330D2735E}" type="slidenum">
              <a:rPr lang="en-US" smtClean="0"/>
              <a:t>‹#›</a:t>
            </a:fld>
            <a:endParaRPr lang="en-US"/>
          </a:p>
        </p:txBody>
      </p:sp>
    </p:spTree>
    <p:extLst>
      <p:ext uri="{BB962C8B-B14F-4D97-AF65-F5344CB8AC3E}">
        <p14:creationId xmlns:p14="http://schemas.microsoft.com/office/powerpoint/2010/main" val="18638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ADVERTISING</a:t>
            </a:r>
            <a:endParaRPr lang="en-US" b="1" dirty="0"/>
          </a:p>
        </p:txBody>
      </p:sp>
      <p:sp>
        <p:nvSpPr>
          <p:cNvPr id="3" name="Subtitle 2"/>
          <p:cNvSpPr>
            <a:spLocks noGrp="1"/>
          </p:cNvSpPr>
          <p:nvPr>
            <p:ph type="subTitle" idx="1"/>
          </p:nvPr>
        </p:nvSpPr>
        <p:spPr/>
        <p:txBody>
          <a:bodyPr/>
          <a:lstStyle/>
          <a:p>
            <a:r>
              <a:rPr lang="en-US" dirty="0" err="1" smtClean="0"/>
              <a:t>Moneeba</a:t>
            </a:r>
            <a:r>
              <a:rPr lang="en-US" dirty="0" smtClean="0"/>
              <a:t> </a:t>
            </a:r>
            <a:r>
              <a:rPr lang="en-US" dirty="0" err="1" smtClean="0"/>
              <a:t>Iftikhar</a:t>
            </a:r>
            <a:r>
              <a:rPr lang="en-US" dirty="0" smtClean="0"/>
              <a:t> </a:t>
            </a:r>
          </a:p>
          <a:p>
            <a:r>
              <a:rPr lang="en-US" dirty="0" smtClean="0"/>
              <a:t>Lecturer </a:t>
            </a:r>
          </a:p>
          <a:p>
            <a:r>
              <a:rPr lang="en-US" smtClean="0"/>
              <a:t>Mass communication </a:t>
            </a:r>
            <a:endParaRPr lang="en-US"/>
          </a:p>
        </p:txBody>
      </p:sp>
    </p:spTree>
    <p:extLst>
      <p:ext uri="{BB962C8B-B14F-4D97-AF65-F5344CB8AC3E}">
        <p14:creationId xmlns:p14="http://schemas.microsoft.com/office/powerpoint/2010/main" val="3760986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Advertising</a:t>
            </a:r>
            <a:endParaRPr lang="en-US" b="1" dirty="0"/>
          </a:p>
        </p:txBody>
      </p:sp>
      <p:sp>
        <p:nvSpPr>
          <p:cNvPr id="3" name="Content Placeholder 2"/>
          <p:cNvSpPr>
            <a:spLocks noGrp="1"/>
          </p:cNvSpPr>
          <p:nvPr>
            <p:ph idx="1"/>
          </p:nvPr>
        </p:nvSpPr>
        <p:spPr/>
        <p:txBody>
          <a:bodyPr/>
          <a:lstStyle/>
          <a:p>
            <a:r>
              <a:rPr lang="en-US" b="1" dirty="0"/>
              <a:t>C</a:t>
            </a:r>
            <a:r>
              <a:rPr lang="en-US" b="1" dirty="0" smtClean="0"/>
              <a:t>ustomer-generated advertising: </a:t>
            </a:r>
            <a:r>
              <a:rPr lang="en-US" dirty="0" smtClean="0"/>
              <a:t>This involves getting customers to generate advertising through blogs, websites, wikis and forums, for some kind of payment.</a:t>
            </a:r>
          </a:p>
          <a:p>
            <a:r>
              <a:rPr lang="en-US" b="1" dirty="0" smtClean="0"/>
              <a:t>Aerial advertising: </a:t>
            </a:r>
            <a:r>
              <a:rPr lang="en-US" dirty="0" smtClean="0"/>
              <a:t>Using aircraft, balloons or airships to create or display advertising media. Skywriting is a notable.</a:t>
            </a:r>
          </a:p>
          <a:p>
            <a:endParaRPr lang="en-US" dirty="0"/>
          </a:p>
        </p:txBody>
      </p:sp>
    </p:spTree>
    <p:extLst>
      <p:ext uri="{BB962C8B-B14F-4D97-AF65-F5344CB8AC3E}">
        <p14:creationId xmlns:p14="http://schemas.microsoft.com/office/powerpoint/2010/main" val="3452013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p:txBody>
          <a:bodyPr>
            <a:normAutofit/>
          </a:bodyPr>
          <a:lstStyle/>
          <a:p>
            <a:pPr marL="0" indent="0" algn="ctr">
              <a:buNone/>
            </a:pPr>
            <a:endParaRPr lang="en-US" sz="6000" b="1" dirty="0" smtClean="0"/>
          </a:p>
          <a:p>
            <a:pPr marL="0" indent="0" algn="ctr">
              <a:buNone/>
            </a:pPr>
            <a:r>
              <a:rPr lang="en-US" sz="6000" b="1" dirty="0" smtClean="0"/>
              <a:t>THANK YOU</a:t>
            </a:r>
            <a:endParaRPr lang="en-US" sz="6000" b="1" dirty="0"/>
          </a:p>
        </p:txBody>
      </p:sp>
    </p:spTree>
    <p:extLst>
      <p:ext uri="{BB962C8B-B14F-4D97-AF65-F5344CB8AC3E}">
        <p14:creationId xmlns:p14="http://schemas.microsoft.com/office/powerpoint/2010/main" val="4055401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4589"/>
          </a:xfrm>
        </p:spPr>
        <p:txBody>
          <a:bodyPr>
            <a:normAutofit fontScale="90000"/>
          </a:bodyPr>
          <a:lstStyle/>
          <a:p>
            <a:r>
              <a:rPr lang="en-US" b="1" dirty="0" smtClean="0"/>
              <a:t>What is Advertising?</a:t>
            </a:r>
            <a:endParaRPr lang="en-US" b="1" dirty="0"/>
          </a:p>
        </p:txBody>
      </p:sp>
      <p:sp>
        <p:nvSpPr>
          <p:cNvPr id="3" name="Content Placeholder 2"/>
          <p:cNvSpPr>
            <a:spLocks noGrp="1"/>
          </p:cNvSpPr>
          <p:nvPr>
            <p:ph idx="1"/>
          </p:nvPr>
        </p:nvSpPr>
        <p:spPr>
          <a:xfrm>
            <a:off x="838200" y="979714"/>
            <a:ext cx="10515600" cy="5197249"/>
          </a:xfrm>
        </p:spPr>
        <p:txBody>
          <a:bodyPr>
            <a:normAutofit fontScale="92500" lnSpcReduction="10000"/>
          </a:bodyPr>
          <a:lstStyle/>
          <a:p>
            <a:r>
              <a:rPr lang="en-US" dirty="0" smtClean="0"/>
              <a:t>Advertising is the action of calling public attention to an idea, good, or service through paid announcements by an identified sponsor.</a:t>
            </a:r>
          </a:p>
          <a:p>
            <a:pPr marL="0" indent="0">
              <a:buNone/>
            </a:pPr>
            <a:r>
              <a:rPr lang="en-US" dirty="0" smtClean="0"/>
              <a:t>	According to Kotler –</a:t>
            </a:r>
          </a:p>
          <a:p>
            <a:r>
              <a:rPr lang="en-US" dirty="0" smtClean="0"/>
              <a:t>Advertising is any paid form of non-personal presentation &amp; promotion of ideas, goods, or services by an identified sponsor.</a:t>
            </a:r>
          </a:p>
          <a:p>
            <a:endParaRPr lang="en-US" dirty="0" smtClean="0"/>
          </a:p>
          <a:p>
            <a:pPr marL="0" indent="0">
              <a:buNone/>
            </a:pPr>
            <a:r>
              <a:rPr lang="en-US" dirty="0" smtClean="0"/>
              <a:t>	According to the Advertising Association of the UK –</a:t>
            </a:r>
          </a:p>
          <a:p>
            <a:r>
              <a:rPr lang="en-US" dirty="0" smtClean="0"/>
              <a:t>Advertising is any communication, usually paid-for, specifically intended to inform and/or influence one or more people.</a:t>
            </a:r>
          </a:p>
          <a:p>
            <a:endParaRPr lang="en-US" dirty="0" smtClean="0"/>
          </a:p>
          <a:p>
            <a:r>
              <a:rPr lang="en-US" dirty="0" smtClean="0"/>
              <a:t>A simpler (and modern) definition of advertising can be – A paid communication message intended to inform people about something or to influence them to buy or try something.</a:t>
            </a:r>
            <a:endParaRPr lang="en-US" dirty="0"/>
          </a:p>
        </p:txBody>
      </p:sp>
    </p:spTree>
    <p:extLst>
      <p:ext uri="{BB962C8B-B14F-4D97-AF65-F5344CB8AC3E}">
        <p14:creationId xmlns:p14="http://schemas.microsoft.com/office/powerpoint/2010/main" val="743450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8464"/>
          </a:xfrm>
        </p:spPr>
        <p:txBody>
          <a:bodyPr>
            <a:normAutofit fontScale="90000"/>
          </a:bodyPr>
          <a:lstStyle/>
          <a:p>
            <a:r>
              <a:rPr lang="en-US" b="1" dirty="0" smtClean="0"/>
              <a:t>Types of Advertising</a:t>
            </a:r>
            <a:endParaRPr lang="en-US" b="1" dirty="0"/>
          </a:p>
        </p:txBody>
      </p:sp>
      <p:sp>
        <p:nvSpPr>
          <p:cNvPr id="3" name="Content Placeholder 2"/>
          <p:cNvSpPr>
            <a:spLocks noGrp="1"/>
          </p:cNvSpPr>
          <p:nvPr>
            <p:ph idx="1"/>
          </p:nvPr>
        </p:nvSpPr>
        <p:spPr>
          <a:xfrm>
            <a:off x="838200" y="953590"/>
            <a:ext cx="10515600" cy="5223373"/>
          </a:xfrm>
        </p:spPr>
        <p:txBody>
          <a:bodyPr>
            <a:normAutofit/>
          </a:bodyPr>
          <a:lstStyle/>
          <a:p>
            <a:pPr marL="0" indent="0">
              <a:buNone/>
            </a:pPr>
            <a:r>
              <a:rPr lang="en-US" b="1" dirty="0" smtClean="0"/>
              <a:t>Traditional Advertising</a:t>
            </a:r>
          </a:p>
          <a:p>
            <a:r>
              <a:rPr lang="en-US" b="1" dirty="0" smtClean="0"/>
              <a:t>Print Advertising: </a:t>
            </a:r>
            <a:r>
              <a:rPr lang="en-US" dirty="0" smtClean="0"/>
              <a:t>Whether in a magazine, newspaper, periodical, or a flyer, print advertising is an effective way to get your name out there.</a:t>
            </a:r>
          </a:p>
          <a:p>
            <a:r>
              <a:rPr lang="en-US" b="1" dirty="0" smtClean="0"/>
              <a:t>Billboards: </a:t>
            </a:r>
            <a:r>
              <a:rPr lang="en-US" dirty="0" smtClean="0"/>
              <a:t>Towering over cities across the world billboards can be static or moving product advertisements for almost anything.</a:t>
            </a:r>
          </a:p>
          <a:p>
            <a:r>
              <a:rPr lang="en-US" b="1" dirty="0" smtClean="0"/>
              <a:t>Television Advertising: </a:t>
            </a:r>
            <a:r>
              <a:rPr lang="en-US" dirty="0" smtClean="0"/>
              <a:t>Television advertising was the most popular way of getting a product in front of people for over 50 years. This makes it a great channel to get your brand name out there.</a:t>
            </a:r>
          </a:p>
          <a:p>
            <a:pPr marL="0" indent="0">
              <a:buNone/>
            </a:pPr>
            <a:endParaRPr lang="en-US" dirty="0" smtClean="0"/>
          </a:p>
        </p:txBody>
      </p:sp>
    </p:spTree>
    <p:extLst>
      <p:ext uri="{BB962C8B-B14F-4D97-AF65-F5344CB8AC3E}">
        <p14:creationId xmlns:p14="http://schemas.microsoft.com/office/powerpoint/2010/main" val="1182923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53778"/>
          </a:xfrm>
        </p:spPr>
        <p:txBody>
          <a:bodyPr>
            <a:normAutofit fontScale="90000"/>
          </a:bodyPr>
          <a:lstStyle/>
          <a:p>
            <a:r>
              <a:rPr lang="en-US" b="1" dirty="0" smtClean="0"/>
              <a:t>Types of Advertising</a:t>
            </a:r>
            <a:endParaRPr lang="en-US" b="1" dirty="0"/>
          </a:p>
        </p:txBody>
      </p:sp>
      <p:sp>
        <p:nvSpPr>
          <p:cNvPr id="3" name="Content Placeholder 2"/>
          <p:cNvSpPr>
            <a:spLocks noGrp="1"/>
          </p:cNvSpPr>
          <p:nvPr>
            <p:ph idx="1"/>
          </p:nvPr>
        </p:nvSpPr>
        <p:spPr>
          <a:xfrm>
            <a:off x="838200" y="1018904"/>
            <a:ext cx="10515600" cy="5158059"/>
          </a:xfrm>
        </p:spPr>
        <p:txBody>
          <a:bodyPr>
            <a:normAutofit/>
          </a:bodyPr>
          <a:lstStyle/>
          <a:p>
            <a:r>
              <a:rPr lang="en-US" b="1" dirty="0" smtClean="0"/>
              <a:t>Radio Advertising: </a:t>
            </a:r>
            <a:r>
              <a:rPr lang="en-US" dirty="0" smtClean="0"/>
              <a:t>Radio advertising, although solely audio, with no imagery to pair with it, is still very effective. There are two distinct audiences: the older audience and those who listen to the radio on their work commute. Creating ads that are short and straight to the point will keep listeners interested; anything more will overwhelm them.</a:t>
            </a:r>
          </a:p>
          <a:p>
            <a:pPr marL="0" indent="0">
              <a:buNone/>
            </a:pPr>
            <a:r>
              <a:rPr lang="en-US" b="1" dirty="0" smtClean="0"/>
              <a:t>Digital Advertising</a:t>
            </a:r>
          </a:p>
          <a:p>
            <a:r>
              <a:rPr lang="en-US" b="1" dirty="0" smtClean="0"/>
              <a:t>Social Media Advertising: </a:t>
            </a:r>
            <a:r>
              <a:rPr lang="en-US" dirty="0" smtClean="0"/>
              <a:t>Social Media platforms have grown in popularity and, with this new trend, came advertising on the platforms. Placing promotional ads on these well-liked sites is great as you can target demographics more closely than ever before. You can choose your age bracket, interests, locations, and so much more with only a few clicks.</a:t>
            </a:r>
          </a:p>
          <a:p>
            <a:pPr marL="0" indent="0">
              <a:buNone/>
            </a:pPr>
            <a:endParaRPr lang="en-US" dirty="0" smtClean="0"/>
          </a:p>
          <a:p>
            <a:endParaRPr lang="en-US" dirty="0"/>
          </a:p>
        </p:txBody>
      </p:sp>
    </p:spTree>
    <p:extLst>
      <p:ext uri="{BB962C8B-B14F-4D97-AF65-F5344CB8AC3E}">
        <p14:creationId xmlns:p14="http://schemas.microsoft.com/office/powerpoint/2010/main" val="69910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lstStyle/>
          <a:p>
            <a:r>
              <a:rPr lang="en-US" b="1" dirty="0" smtClean="0"/>
              <a:t>Types of Advertising</a:t>
            </a:r>
            <a:endParaRPr lang="en-US" b="1" dirty="0"/>
          </a:p>
        </p:txBody>
      </p:sp>
      <p:sp>
        <p:nvSpPr>
          <p:cNvPr id="3" name="Content Placeholder 2"/>
          <p:cNvSpPr>
            <a:spLocks noGrp="1"/>
          </p:cNvSpPr>
          <p:nvPr>
            <p:ph idx="1"/>
          </p:nvPr>
        </p:nvSpPr>
        <p:spPr>
          <a:xfrm>
            <a:off x="838200" y="1097280"/>
            <a:ext cx="10515600" cy="5079683"/>
          </a:xfrm>
        </p:spPr>
        <p:txBody>
          <a:bodyPr>
            <a:normAutofit/>
          </a:bodyPr>
          <a:lstStyle/>
          <a:p>
            <a:r>
              <a:rPr lang="en-US" b="1" dirty="0" smtClean="0"/>
              <a:t>Search and Display Advertising: </a:t>
            </a:r>
            <a:r>
              <a:rPr lang="en-US" dirty="0" smtClean="0"/>
              <a:t>Search </a:t>
            </a:r>
            <a:r>
              <a:rPr lang="en-US" dirty="0"/>
              <a:t>engines have capitalized on effective advertising also with the use of search and display ads that are tailored to keyword searches. This form of promotional advertisement is great for retargeting and remarketing to people who have already been on your website.</a:t>
            </a:r>
          </a:p>
          <a:p>
            <a:r>
              <a:rPr lang="en-US" b="1" dirty="0"/>
              <a:t>Mobile </a:t>
            </a:r>
            <a:r>
              <a:rPr lang="en-US" b="1" dirty="0" smtClean="0"/>
              <a:t>Advertising: </a:t>
            </a:r>
            <a:r>
              <a:rPr lang="en-US" dirty="0" smtClean="0"/>
              <a:t>Mobile use has grown tenfold in such a short period of time that it is no surprise that advertising has been introduced as part of it. Mobile-first advertising could include SMS ads, app ads, and website advertisements aimed at mobile users. The options are endless when you are marketing to an audience who are always on their device.</a:t>
            </a:r>
            <a:endParaRPr lang="en-US" dirty="0"/>
          </a:p>
          <a:p>
            <a:pPr marL="0" indent="0">
              <a:buNone/>
            </a:pPr>
            <a:endParaRPr lang="en-US" dirty="0"/>
          </a:p>
        </p:txBody>
      </p:sp>
    </p:spTree>
    <p:extLst>
      <p:ext uri="{BB962C8B-B14F-4D97-AF65-F5344CB8AC3E}">
        <p14:creationId xmlns:p14="http://schemas.microsoft.com/office/powerpoint/2010/main" val="2617518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7652"/>
          </a:xfrm>
        </p:spPr>
        <p:txBody>
          <a:bodyPr>
            <a:normAutofit fontScale="90000"/>
          </a:bodyPr>
          <a:lstStyle/>
          <a:p>
            <a:r>
              <a:rPr lang="en-US" b="1" dirty="0" smtClean="0"/>
              <a:t>Types of Advertising</a:t>
            </a:r>
            <a:endParaRPr lang="en-US" b="1" dirty="0"/>
          </a:p>
        </p:txBody>
      </p:sp>
      <p:sp>
        <p:nvSpPr>
          <p:cNvPr id="3" name="Content Placeholder 2"/>
          <p:cNvSpPr>
            <a:spLocks noGrp="1"/>
          </p:cNvSpPr>
          <p:nvPr>
            <p:ph idx="1"/>
          </p:nvPr>
        </p:nvSpPr>
        <p:spPr>
          <a:xfrm>
            <a:off x="838200" y="992778"/>
            <a:ext cx="10515600" cy="5184185"/>
          </a:xfrm>
        </p:spPr>
        <p:txBody>
          <a:bodyPr>
            <a:normAutofit/>
          </a:bodyPr>
          <a:lstStyle/>
          <a:p>
            <a:r>
              <a:rPr lang="en-US" b="1" dirty="0" smtClean="0"/>
              <a:t>Popups: </a:t>
            </a:r>
            <a:r>
              <a:rPr lang="en-US" dirty="0" smtClean="0"/>
              <a:t>Websites are always trying to get more conversions and sales in the pipeline. Effective ads are the way to achieve this. Using popups that include calls to action are a great idea. Popups that provide discount codes or a link to the exact product you are searching for can make all the difference to a potential customer.</a:t>
            </a:r>
          </a:p>
          <a:p>
            <a:r>
              <a:rPr lang="en-US" b="1" dirty="0" smtClean="0"/>
              <a:t>Covert advertising / placement ad disclosure: </a:t>
            </a:r>
            <a:r>
              <a:rPr lang="en-US" dirty="0" smtClean="0"/>
              <a:t>is when a product or brand is embedded in entertainment and media. Example of Q mobile in sitcom </a:t>
            </a:r>
            <a:r>
              <a:rPr lang="en-US" dirty="0" err="1" smtClean="0"/>
              <a:t>bulbulay</a:t>
            </a:r>
            <a:r>
              <a:rPr lang="en-US" dirty="0" smtClean="0"/>
              <a:t>.</a:t>
            </a:r>
          </a:p>
          <a:p>
            <a:endParaRPr lang="en-US" dirty="0"/>
          </a:p>
        </p:txBody>
      </p:sp>
    </p:spTree>
    <p:extLst>
      <p:ext uri="{BB962C8B-B14F-4D97-AF65-F5344CB8AC3E}">
        <p14:creationId xmlns:p14="http://schemas.microsoft.com/office/powerpoint/2010/main" val="2815839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6841"/>
          </a:xfrm>
        </p:spPr>
        <p:txBody>
          <a:bodyPr>
            <a:normAutofit fontScale="90000"/>
          </a:bodyPr>
          <a:lstStyle/>
          <a:p>
            <a:r>
              <a:rPr lang="en-US" b="1" dirty="0" smtClean="0"/>
              <a:t>Types of Advertising</a:t>
            </a:r>
            <a:endParaRPr lang="en-US" b="1" dirty="0"/>
          </a:p>
        </p:txBody>
      </p:sp>
      <p:sp>
        <p:nvSpPr>
          <p:cNvPr id="3" name="Content Placeholder 2"/>
          <p:cNvSpPr>
            <a:spLocks noGrp="1"/>
          </p:cNvSpPr>
          <p:nvPr>
            <p:ph idx="1"/>
          </p:nvPr>
        </p:nvSpPr>
        <p:spPr>
          <a:xfrm>
            <a:off x="838200" y="1031966"/>
            <a:ext cx="10515600" cy="5144997"/>
          </a:xfrm>
        </p:spPr>
        <p:txBody>
          <a:bodyPr>
            <a:normAutofit/>
          </a:bodyPr>
          <a:lstStyle/>
          <a:p>
            <a:r>
              <a:rPr lang="en-US" b="1" dirty="0"/>
              <a:t>Press </a:t>
            </a:r>
            <a:r>
              <a:rPr lang="en-US" b="1" dirty="0" smtClean="0"/>
              <a:t>advertising: </a:t>
            </a:r>
            <a:r>
              <a:rPr lang="en-US" dirty="0" smtClean="0"/>
              <a:t>Press </a:t>
            </a:r>
            <a:r>
              <a:rPr lang="en-US" dirty="0"/>
              <a:t>advertising describes advertising in a printed medium such as a newspaper, magazine, or trade journal. </a:t>
            </a:r>
            <a:r>
              <a:rPr lang="en-US" dirty="0" smtClean="0"/>
              <a:t>A </a:t>
            </a:r>
            <a:r>
              <a:rPr lang="en-US" dirty="0"/>
              <a:t>form of press advertising is classified advertising</a:t>
            </a:r>
            <a:r>
              <a:rPr lang="en-US" i="1" dirty="0"/>
              <a:t>,</a:t>
            </a:r>
            <a:r>
              <a:rPr lang="en-US" dirty="0"/>
              <a:t> which allows private individuals or companies to purchase a small, narrowly targeted ad for a low fee advertising a product or service. </a:t>
            </a:r>
            <a:endParaRPr lang="en-US" dirty="0" smtClean="0"/>
          </a:p>
          <a:p>
            <a:r>
              <a:rPr lang="en-US" b="1" dirty="0" smtClean="0"/>
              <a:t>In-store advertising: </a:t>
            </a:r>
            <a:r>
              <a:rPr lang="en-US" dirty="0" smtClean="0"/>
              <a:t>In-store advertising is any advertisement placed in a retail store. It includes placement of a product in visible locations in a store, such as at eye level, at the ends of aisles and near checkout counters (a.k.a. POP – point of purchase display), eye-catching displays promoting a specific product, and advertisements in such places as shopping carts and in-store video displays.</a:t>
            </a:r>
          </a:p>
          <a:p>
            <a:endParaRPr lang="en-US" dirty="0"/>
          </a:p>
        </p:txBody>
      </p:sp>
    </p:spTree>
    <p:extLst>
      <p:ext uri="{BB962C8B-B14F-4D97-AF65-F5344CB8AC3E}">
        <p14:creationId xmlns:p14="http://schemas.microsoft.com/office/powerpoint/2010/main" val="2604299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4589"/>
          </a:xfrm>
        </p:spPr>
        <p:txBody>
          <a:bodyPr>
            <a:normAutofit fontScale="90000"/>
          </a:bodyPr>
          <a:lstStyle/>
          <a:p>
            <a:r>
              <a:rPr lang="en-US" b="1" dirty="0" smtClean="0"/>
              <a:t>Types of Advertising</a:t>
            </a:r>
            <a:endParaRPr lang="en-US" b="1" dirty="0"/>
          </a:p>
        </p:txBody>
      </p:sp>
      <p:sp>
        <p:nvSpPr>
          <p:cNvPr id="3" name="Content Placeholder 2"/>
          <p:cNvSpPr>
            <a:spLocks noGrp="1"/>
          </p:cNvSpPr>
          <p:nvPr>
            <p:ph idx="1"/>
          </p:nvPr>
        </p:nvSpPr>
        <p:spPr>
          <a:xfrm>
            <a:off x="838200" y="1162594"/>
            <a:ext cx="10515600" cy="5014369"/>
          </a:xfrm>
        </p:spPr>
        <p:txBody>
          <a:bodyPr/>
          <a:lstStyle/>
          <a:p>
            <a:r>
              <a:rPr lang="en-US" b="1" dirty="0" smtClean="0"/>
              <a:t>Guerilla Advertising: </a:t>
            </a:r>
            <a:r>
              <a:rPr lang="en-US" dirty="0" smtClean="0"/>
              <a:t>Guerrilla marketing is an advertisement strategy to promote products or services on the streets or other public places with little money. This involves getting the attention of the public. Guerrilla marketing is done in public places such as shopping centers, parks or beaches to attract a big audience.</a:t>
            </a:r>
          </a:p>
          <a:p>
            <a:r>
              <a:rPr lang="en-US" b="1" dirty="0" smtClean="0"/>
              <a:t>Street advertising: </a:t>
            </a:r>
            <a:r>
              <a:rPr lang="en-US" dirty="0" smtClean="0"/>
              <a:t>Working with products such as Reverse Graffiti, air dancers and 3D pavement advertising, for getting brand messages out into public spaces.</a:t>
            </a:r>
          </a:p>
          <a:p>
            <a:endParaRPr lang="en-US" dirty="0"/>
          </a:p>
        </p:txBody>
      </p:sp>
    </p:spTree>
    <p:extLst>
      <p:ext uri="{BB962C8B-B14F-4D97-AF65-F5344CB8AC3E}">
        <p14:creationId xmlns:p14="http://schemas.microsoft.com/office/powerpoint/2010/main" val="2163285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r>
              <a:rPr lang="en-US" b="1" dirty="0" smtClean="0"/>
              <a:t>Types of Advertising</a:t>
            </a:r>
            <a:endParaRPr lang="en-US" b="1" dirty="0"/>
          </a:p>
        </p:txBody>
      </p:sp>
      <p:sp>
        <p:nvSpPr>
          <p:cNvPr id="3" name="Content Placeholder 2"/>
          <p:cNvSpPr>
            <a:spLocks noGrp="1"/>
          </p:cNvSpPr>
          <p:nvPr>
            <p:ph idx="1"/>
          </p:nvPr>
        </p:nvSpPr>
        <p:spPr>
          <a:xfrm>
            <a:off x="838200" y="1031966"/>
            <a:ext cx="10515600" cy="5144997"/>
          </a:xfrm>
        </p:spPr>
        <p:txBody>
          <a:bodyPr>
            <a:normAutofit/>
          </a:bodyPr>
          <a:lstStyle/>
          <a:p>
            <a:r>
              <a:rPr lang="en-US" b="1" dirty="0" smtClean="0"/>
              <a:t>KIOSK ADVERTISING: </a:t>
            </a:r>
            <a:r>
              <a:rPr lang="en-US" dirty="0" smtClean="0"/>
              <a:t>A small temporary standalone booth used high traffic areas for marketing purposes. It is meant to attract small group of people.</a:t>
            </a:r>
          </a:p>
          <a:p>
            <a:r>
              <a:rPr lang="en-US" b="1" dirty="0" smtClean="0"/>
              <a:t>Sheltered outdoor advertising</a:t>
            </a:r>
            <a:r>
              <a:rPr lang="en-US" dirty="0" smtClean="0"/>
              <a:t>: This type of advertising combines outdoor with indoor advertisement by placing large mobile, structures (tents) in public places on temporary bases. </a:t>
            </a:r>
          </a:p>
          <a:p>
            <a:r>
              <a:rPr lang="en-US" b="1" dirty="0" smtClean="0"/>
              <a:t>Celebrity branding: </a:t>
            </a:r>
            <a:r>
              <a:rPr lang="en-US" dirty="0" smtClean="0"/>
              <a:t>This type of advertising focuses upon using celebrity power, fame, money, popularity to gain recognition for their products and promote specific stores or products. Advertisers often advertise their products, for example, when celebrities share their favorite products or wear clothes by specific brands or designers. </a:t>
            </a:r>
          </a:p>
          <a:p>
            <a:endParaRPr lang="en-US" dirty="0"/>
          </a:p>
        </p:txBody>
      </p:sp>
    </p:spTree>
    <p:extLst>
      <p:ext uri="{BB962C8B-B14F-4D97-AF65-F5344CB8AC3E}">
        <p14:creationId xmlns:p14="http://schemas.microsoft.com/office/powerpoint/2010/main" val="29535252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18</TotalTime>
  <Words>852</Words>
  <Application>Microsoft Office PowerPoint</Application>
  <PresentationFormat>Widescreen</PresentationFormat>
  <Paragraphs>44</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Corbel</vt:lpstr>
      <vt:lpstr>Parallax</vt:lpstr>
      <vt:lpstr>ADVERTISING</vt:lpstr>
      <vt:lpstr>What is Advertising?</vt:lpstr>
      <vt:lpstr>Types of Advertising</vt:lpstr>
      <vt:lpstr>Types of Advertising</vt:lpstr>
      <vt:lpstr>Types of Advertising</vt:lpstr>
      <vt:lpstr>Types of Advertising</vt:lpstr>
      <vt:lpstr>Types of Advertising</vt:lpstr>
      <vt:lpstr>Types of Advertising</vt:lpstr>
      <vt:lpstr>Types of Advertising</vt:lpstr>
      <vt:lpstr>Types of Advertising</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ADVERTISING</dc:title>
  <dc:creator>DELL</dc:creator>
  <cp:lastModifiedBy>Kaleem</cp:lastModifiedBy>
  <cp:revision>5</cp:revision>
  <dcterms:created xsi:type="dcterms:W3CDTF">2020-02-15T08:59:17Z</dcterms:created>
  <dcterms:modified xsi:type="dcterms:W3CDTF">2020-09-16T10:55:45Z</dcterms:modified>
</cp:coreProperties>
</file>